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2"/>
    <p:sldId id="257" r:id="rId63"/>
    <p:sldId id="258" r:id="rId64"/>
    <p:sldId id="259" r:id="rId65"/>
    <p:sldId id="260" r:id="rId66"/>
    <p:sldId id="261" r:id="rId67"/>
    <p:sldId id="262" r:id="rId68"/>
    <p:sldId id="263" r:id="rId69"/>
    <p:sldId id="264" r:id="rId70"/>
    <p:sldId id="265" r:id="rId71"/>
    <p:sldId id="266" r:id="rId72"/>
    <p:sldId id="267" r:id="rId73"/>
    <p:sldId id="268" r:id="rId74"/>
    <p:sldId id="269" r:id="rId7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
      <p:font typeface="Open Sans" charset="1" panose="020B0606030504020204"/>
      <p:regular r:id="rId36"/>
    </p:embeddedFont>
    <p:embeddedFont>
      <p:font typeface="Open Sans Bold" charset="1" panose="020B0806030504020204"/>
      <p:regular r:id="rId37"/>
    </p:embeddedFont>
    <p:embeddedFont>
      <p:font typeface="Open Sans Italics" charset="1" panose="020B0606030504020204"/>
      <p:regular r:id="rId38"/>
    </p:embeddedFont>
    <p:embeddedFont>
      <p:font typeface="Open Sans Bold Italics" charset="1" panose="020B0806030504020204"/>
      <p:regular r:id="rId39"/>
    </p:embeddedFont>
    <p:embeddedFont>
      <p:font typeface="Open Sans Light" charset="1" panose="020B0306030504020204"/>
      <p:regular r:id="rId40"/>
    </p:embeddedFont>
    <p:embeddedFont>
      <p:font typeface="Open Sans Light Italics" charset="1" panose="020B0306030504020204"/>
      <p:regular r:id="rId41"/>
    </p:embeddedFont>
    <p:embeddedFont>
      <p:font typeface="Open Sans Ultra-Bold" charset="1" panose="00000000000000000000"/>
      <p:regular r:id="rId42"/>
    </p:embeddedFont>
    <p:embeddedFont>
      <p:font typeface="Open Sans Ultra-Bold Italics" charset="1" panose="00000000000000000000"/>
      <p:regular r:id="rId43"/>
    </p:embeddedFont>
    <p:embeddedFont>
      <p:font typeface="Montserrat" charset="1" panose="00000500000000000000"/>
      <p:regular r:id="rId44"/>
    </p:embeddedFont>
    <p:embeddedFont>
      <p:font typeface="Montserrat Bold" charset="1" panose="00000800000000000000"/>
      <p:regular r:id="rId45"/>
    </p:embeddedFont>
    <p:embeddedFont>
      <p:font typeface="Montserrat Italics" charset="1" panose="00000500000000000000"/>
      <p:regular r:id="rId46"/>
    </p:embeddedFont>
    <p:embeddedFont>
      <p:font typeface="Montserrat Bold Italics" charset="1" panose="00000800000000000000"/>
      <p:regular r:id="rId47"/>
    </p:embeddedFont>
    <p:embeddedFont>
      <p:font typeface="Montserrat Thin" charset="1" panose="00000300000000000000"/>
      <p:regular r:id="rId48"/>
    </p:embeddedFont>
    <p:embeddedFont>
      <p:font typeface="Montserrat Thin Italics" charset="1" panose="00000300000000000000"/>
      <p:regular r:id="rId49"/>
    </p:embeddedFont>
    <p:embeddedFont>
      <p:font typeface="Montserrat Extra-Light" charset="1" panose="00000300000000000000"/>
      <p:regular r:id="rId50"/>
    </p:embeddedFont>
    <p:embeddedFont>
      <p:font typeface="Montserrat Extra-Light Italics" charset="1" panose="00000300000000000000"/>
      <p:regular r:id="rId51"/>
    </p:embeddedFont>
    <p:embeddedFont>
      <p:font typeface="Montserrat Light" charset="1" panose="00000400000000000000"/>
      <p:regular r:id="rId52"/>
    </p:embeddedFont>
    <p:embeddedFont>
      <p:font typeface="Montserrat Light Italics" charset="1" panose="00000400000000000000"/>
      <p:regular r:id="rId53"/>
    </p:embeddedFont>
    <p:embeddedFont>
      <p:font typeface="Montserrat Medium" charset="1" panose="00000600000000000000"/>
      <p:regular r:id="rId54"/>
    </p:embeddedFont>
    <p:embeddedFont>
      <p:font typeface="Montserrat Medium Italics" charset="1" panose="00000600000000000000"/>
      <p:regular r:id="rId55"/>
    </p:embeddedFont>
    <p:embeddedFont>
      <p:font typeface="Montserrat Semi-Bold" charset="1" panose="00000700000000000000"/>
      <p:regular r:id="rId56"/>
    </p:embeddedFont>
    <p:embeddedFont>
      <p:font typeface="Montserrat Semi-Bold Italics" charset="1" panose="00000700000000000000"/>
      <p:regular r:id="rId57"/>
    </p:embeddedFont>
    <p:embeddedFont>
      <p:font typeface="Montserrat Ultra-Bold" charset="1" panose="00000900000000000000"/>
      <p:regular r:id="rId58"/>
    </p:embeddedFont>
    <p:embeddedFont>
      <p:font typeface="Montserrat Ultra-Bold Italics" charset="1" panose="00000900000000000000"/>
      <p:regular r:id="rId59"/>
    </p:embeddedFont>
    <p:embeddedFont>
      <p:font typeface="Montserrat Heavy" charset="1" panose="00000A00000000000000"/>
      <p:regular r:id="rId60"/>
    </p:embeddedFont>
    <p:embeddedFont>
      <p:font typeface="Montserrat Heavy Italics" charset="1" panose="00000A00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slides/slide1.xml" Type="http://schemas.openxmlformats.org/officeDocument/2006/relationships/slide"/><Relationship Id="rId63" Target="slides/slide2.xml" Type="http://schemas.openxmlformats.org/officeDocument/2006/relationships/slide"/><Relationship Id="rId64" Target="slides/slide3.xml" Type="http://schemas.openxmlformats.org/officeDocument/2006/relationships/slide"/><Relationship Id="rId65" Target="slides/slide4.xml" Type="http://schemas.openxmlformats.org/officeDocument/2006/relationships/slide"/><Relationship Id="rId66" Target="slides/slide5.xml" Type="http://schemas.openxmlformats.org/officeDocument/2006/relationships/slide"/><Relationship Id="rId67" Target="slides/slide6.xml" Type="http://schemas.openxmlformats.org/officeDocument/2006/relationships/slide"/><Relationship Id="rId68" Target="slides/slide7.xml" Type="http://schemas.openxmlformats.org/officeDocument/2006/relationships/slide"/><Relationship Id="rId69" Target="slides/slide8.xml" Type="http://schemas.openxmlformats.org/officeDocument/2006/relationships/slide"/><Relationship Id="rId7" Target="fonts/font7.fntdata" Type="http://schemas.openxmlformats.org/officeDocument/2006/relationships/font"/><Relationship Id="rId70" Target="slides/slide9.xml" Type="http://schemas.openxmlformats.org/officeDocument/2006/relationships/slide"/><Relationship Id="rId71" Target="slides/slide10.xml" Type="http://schemas.openxmlformats.org/officeDocument/2006/relationships/slide"/><Relationship Id="rId72" Target="slides/slide11.xml" Type="http://schemas.openxmlformats.org/officeDocument/2006/relationships/slide"/><Relationship Id="rId73" Target="slides/slide12.xml" Type="http://schemas.openxmlformats.org/officeDocument/2006/relationships/slide"/><Relationship Id="rId74" Target="slides/slide13.xml" Type="http://schemas.openxmlformats.org/officeDocument/2006/relationships/slide"/><Relationship Id="rId75" Target="slides/slide1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https://github.com/dr5hn/countries-states-cities-database"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56350" y="7256829"/>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420234" y="-1717598"/>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47857" y="-643475"/>
            <a:ext cx="1286950" cy="12869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19909" y="8051630"/>
            <a:ext cx="3735531" cy="37355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7551262" y="952500"/>
            <a:ext cx="3185475" cy="712470"/>
          </a:xfrm>
          <a:prstGeom prst="rect">
            <a:avLst/>
          </a:prstGeom>
        </p:spPr>
        <p:txBody>
          <a:bodyPr anchor="t" rtlCol="false" tIns="0" lIns="0" bIns="0" rIns="0">
            <a:spAutoFit/>
          </a:bodyPr>
          <a:lstStyle/>
          <a:p>
            <a:pPr>
              <a:lnSpc>
                <a:spcPts val="5880"/>
              </a:lnSpc>
              <a:spcBef>
                <a:spcPct val="0"/>
              </a:spcBef>
            </a:pPr>
            <a:r>
              <a:rPr lang="en-US" sz="4200">
                <a:solidFill>
                  <a:srgbClr val="145DA0"/>
                </a:solidFill>
                <a:latin typeface="Open Sans Bold"/>
              </a:rPr>
              <a:t>EMSE 6586</a:t>
            </a:r>
          </a:p>
        </p:txBody>
      </p:sp>
      <p:sp>
        <p:nvSpPr>
          <p:cNvPr name="TextBox 15" id="15"/>
          <p:cNvSpPr txBox="true"/>
          <p:nvPr/>
        </p:nvSpPr>
        <p:spPr>
          <a:xfrm rot="0">
            <a:off x="10797325" y="8303846"/>
            <a:ext cx="7366063" cy="1473106"/>
          </a:xfrm>
          <a:prstGeom prst="rect">
            <a:avLst/>
          </a:prstGeom>
        </p:spPr>
        <p:txBody>
          <a:bodyPr anchor="t" rtlCol="false" tIns="0" lIns="0" bIns="0" rIns="0">
            <a:spAutoFit/>
          </a:bodyPr>
          <a:lstStyle/>
          <a:p>
            <a:pPr>
              <a:lnSpc>
                <a:spcPts val="3855"/>
              </a:lnSpc>
            </a:pPr>
            <a:r>
              <a:rPr lang="en-US" sz="2753" spc="-55">
                <a:solidFill>
                  <a:srgbClr val="FFFFFF"/>
                </a:solidFill>
                <a:latin typeface="Poppins Bold"/>
              </a:rPr>
              <a:t>By:</a:t>
            </a:r>
          </a:p>
          <a:p>
            <a:pPr>
              <a:lnSpc>
                <a:spcPts val="3855"/>
              </a:lnSpc>
            </a:pPr>
            <a:r>
              <a:rPr lang="en-US" sz="2753" spc="-55">
                <a:solidFill>
                  <a:srgbClr val="FFFFFF"/>
                </a:solidFill>
                <a:latin typeface="Poppins Bold"/>
              </a:rPr>
              <a:t>Kishan Ramesh</a:t>
            </a:r>
          </a:p>
          <a:p>
            <a:pPr>
              <a:lnSpc>
                <a:spcPts val="3855"/>
              </a:lnSpc>
              <a:spcBef>
                <a:spcPct val="0"/>
              </a:spcBef>
            </a:pPr>
            <a:r>
              <a:rPr lang="en-US" sz="2753" spc="-55">
                <a:solidFill>
                  <a:srgbClr val="FFFFFF"/>
                </a:solidFill>
                <a:latin typeface="Poppins Bold"/>
              </a:rPr>
              <a:t>G44387483</a:t>
            </a:r>
          </a:p>
        </p:txBody>
      </p:sp>
      <p:sp>
        <p:nvSpPr>
          <p:cNvPr name="TextBox 16" id="16"/>
          <p:cNvSpPr txBox="true"/>
          <p:nvPr/>
        </p:nvSpPr>
        <p:spPr>
          <a:xfrm rot="0">
            <a:off x="5688360" y="2122555"/>
            <a:ext cx="6911280" cy="712470"/>
          </a:xfrm>
          <a:prstGeom prst="rect">
            <a:avLst/>
          </a:prstGeom>
        </p:spPr>
        <p:txBody>
          <a:bodyPr anchor="t" rtlCol="false" tIns="0" lIns="0" bIns="0" rIns="0">
            <a:spAutoFit/>
          </a:bodyPr>
          <a:lstStyle/>
          <a:p>
            <a:pPr algn="ctr">
              <a:lnSpc>
                <a:spcPts val="5880"/>
              </a:lnSpc>
            </a:pPr>
            <a:r>
              <a:rPr lang="en-US" sz="4200">
                <a:solidFill>
                  <a:srgbClr val="145DA0"/>
                </a:solidFill>
                <a:latin typeface="Open Sans Bold"/>
              </a:rPr>
              <a:t>Final Project Presentation</a:t>
            </a:r>
          </a:p>
        </p:txBody>
      </p:sp>
      <p:sp>
        <p:nvSpPr>
          <p:cNvPr name="TextBox 17" id="17"/>
          <p:cNvSpPr txBox="true"/>
          <p:nvPr/>
        </p:nvSpPr>
        <p:spPr>
          <a:xfrm rot="0">
            <a:off x="1028700" y="3377093"/>
            <a:ext cx="16230600" cy="3361690"/>
          </a:xfrm>
          <a:prstGeom prst="rect">
            <a:avLst/>
          </a:prstGeom>
        </p:spPr>
        <p:txBody>
          <a:bodyPr anchor="t" rtlCol="false" tIns="0" lIns="0" bIns="0" rIns="0">
            <a:spAutoFit/>
          </a:bodyPr>
          <a:lstStyle/>
          <a:p>
            <a:pPr algn="ctr">
              <a:lnSpc>
                <a:spcPts val="8959"/>
              </a:lnSpc>
            </a:pPr>
            <a:r>
              <a:rPr lang="en-US" sz="6399">
                <a:solidFill>
                  <a:srgbClr val="051D40"/>
                </a:solidFill>
                <a:latin typeface="Open Sans Extra Bold"/>
              </a:rPr>
              <a:t>Exploring Microsoft Azure Cosmos DB for Data Storage and Analysis</a:t>
            </a:r>
          </a:p>
          <a:p>
            <a:pPr algn="ctr">
              <a:lnSpc>
                <a:spcPts val="895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38003" y="8290589"/>
            <a:ext cx="7523780" cy="752378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3724222" y="-4507687"/>
            <a:ext cx="5924489" cy="5924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028700" y="2301990"/>
            <a:ext cx="7848077" cy="6577303"/>
          </a:xfrm>
          <a:custGeom>
            <a:avLst/>
            <a:gdLst/>
            <a:ahLst/>
            <a:cxnLst/>
            <a:rect r="r" b="b" t="t" l="l"/>
            <a:pathLst>
              <a:path h="6577303" w="7848077">
                <a:moveTo>
                  <a:pt x="0" y="0"/>
                </a:moveTo>
                <a:lnTo>
                  <a:pt x="7848077" y="0"/>
                </a:lnTo>
                <a:lnTo>
                  <a:pt x="7848077" y="6577303"/>
                </a:lnTo>
                <a:lnTo>
                  <a:pt x="0" y="6577303"/>
                </a:lnTo>
                <a:lnTo>
                  <a:pt x="0" y="0"/>
                </a:lnTo>
                <a:close/>
              </a:path>
            </a:pathLst>
          </a:custGeom>
          <a:blipFill>
            <a:blip r:embed="rId2"/>
            <a:stretch>
              <a:fillRect l="0" t="0" r="0" b="0"/>
            </a:stretch>
          </a:blipFill>
        </p:spPr>
      </p:sp>
      <p:sp>
        <p:nvSpPr>
          <p:cNvPr name="Freeform 9" id="9"/>
          <p:cNvSpPr/>
          <p:nvPr/>
        </p:nvSpPr>
        <p:spPr>
          <a:xfrm flipH="false" flipV="false" rot="0">
            <a:off x="9768232" y="2200895"/>
            <a:ext cx="6637799" cy="6678397"/>
          </a:xfrm>
          <a:custGeom>
            <a:avLst/>
            <a:gdLst/>
            <a:ahLst/>
            <a:cxnLst/>
            <a:rect r="r" b="b" t="t" l="l"/>
            <a:pathLst>
              <a:path h="6678397" w="6637799">
                <a:moveTo>
                  <a:pt x="0" y="0"/>
                </a:moveTo>
                <a:lnTo>
                  <a:pt x="6637799" y="0"/>
                </a:lnTo>
                <a:lnTo>
                  <a:pt x="6637799" y="6678398"/>
                </a:lnTo>
                <a:lnTo>
                  <a:pt x="0" y="6678398"/>
                </a:lnTo>
                <a:lnTo>
                  <a:pt x="0" y="0"/>
                </a:lnTo>
                <a:close/>
              </a:path>
            </a:pathLst>
          </a:custGeom>
          <a:blipFill>
            <a:blip r:embed="rId3"/>
            <a:stretch>
              <a:fillRect l="0" t="0" r="0" b="0"/>
            </a:stretch>
          </a:blipFill>
        </p:spPr>
      </p:sp>
      <p:sp>
        <p:nvSpPr>
          <p:cNvPr name="TextBox 10" id="10"/>
          <p:cNvSpPr txBox="true"/>
          <p:nvPr/>
        </p:nvSpPr>
        <p:spPr>
          <a:xfrm rot="0">
            <a:off x="1231379" y="759577"/>
            <a:ext cx="4308128" cy="762000"/>
          </a:xfrm>
          <a:prstGeom prst="rect">
            <a:avLst/>
          </a:prstGeom>
        </p:spPr>
        <p:txBody>
          <a:bodyPr anchor="t" rtlCol="false" tIns="0" lIns="0" bIns="0" rIns="0">
            <a:spAutoFit/>
          </a:bodyPr>
          <a:lstStyle/>
          <a:p>
            <a:pPr algn="ctr">
              <a:lnSpc>
                <a:spcPts val="6299"/>
              </a:lnSpc>
            </a:pPr>
            <a:r>
              <a:rPr lang="en-US" sz="4500">
                <a:solidFill>
                  <a:srgbClr val="00569E"/>
                </a:solidFill>
                <a:latin typeface="Open Sans Extra Bold"/>
              </a:rPr>
              <a:t>Visualizations: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949762" y="0"/>
            <a:ext cx="3338238" cy="10287000"/>
            <a:chOff x="0" y="0"/>
            <a:chExt cx="879207" cy="2709333"/>
          </a:xfrm>
        </p:grpSpPr>
        <p:sp>
          <p:nvSpPr>
            <p:cNvPr name="Freeform 3" id="3"/>
            <p:cNvSpPr/>
            <p:nvPr/>
          </p:nvSpPr>
          <p:spPr>
            <a:xfrm flipH="false" flipV="false" rot="0">
              <a:off x="0" y="0"/>
              <a:ext cx="879207" cy="2709333"/>
            </a:xfrm>
            <a:custGeom>
              <a:avLst/>
              <a:gdLst/>
              <a:ahLst/>
              <a:cxnLst/>
              <a:rect r="r" b="b" t="t" l="l"/>
              <a:pathLst>
                <a:path h="2709333" w="879207">
                  <a:moveTo>
                    <a:pt x="0" y="0"/>
                  </a:moveTo>
                  <a:lnTo>
                    <a:pt x="879207" y="0"/>
                  </a:lnTo>
                  <a:lnTo>
                    <a:pt x="879207" y="2709333"/>
                  </a:lnTo>
                  <a:lnTo>
                    <a:pt x="0" y="2709333"/>
                  </a:lnTo>
                  <a:close/>
                </a:path>
              </a:pathLst>
            </a:custGeom>
            <a:solidFill>
              <a:srgbClr val="051D40"/>
            </a:solidFill>
          </p:spPr>
        </p:sp>
        <p:sp>
          <p:nvSpPr>
            <p:cNvPr name="TextBox 4" id="4"/>
            <p:cNvSpPr txBox="true"/>
            <p:nvPr/>
          </p:nvSpPr>
          <p:spPr>
            <a:xfrm>
              <a:off x="0" y="-38100"/>
              <a:ext cx="879207"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13198212" cy="15716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rPr>
              <a:t>Comparative Analysis with other Database tool</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98873" y="7424009"/>
            <a:ext cx="4954232" cy="49542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028700" y="3212673"/>
            <a:ext cx="13778644" cy="4090035"/>
          </a:xfrm>
          <a:prstGeom prst="rect">
            <a:avLst/>
          </a:prstGeom>
        </p:spPr>
        <p:txBody>
          <a:bodyPr anchor="t" rtlCol="false" tIns="0" lIns="0" bIns="0" rIns="0">
            <a:spAutoFit/>
          </a:bodyPr>
          <a:lstStyle/>
          <a:p>
            <a:pPr marL="518160" indent="-259080" lvl="1">
              <a:lnSpc>
                <a:spcPts val="3600"/>
              </a:lnSpc>
              <a:buFont typeface="Arial"/>
              <a:buChar char="•"/>
            </a:pPr>
            <a:r>
              <a:rPr lang="en-US" sz="2400">
                <a:solidFill>
                  <a:srgbClr val="000000"/>
                </a:solidFill>
                <a:latin typeface="Canva Sans Bold"/>
              </a:rPr>
              <a:t>MongoDB, a document-oriented database, similar to Cosmos DB is employed as an additional database tool for assessing the performance of Azure Cosmos DB within the realm of data exploration. </a:t>
            </a:r>
          </a:p>
          <a:p>
            <a:pPr marL="518160" indent="-259080" lvl="1">
              <a:lnSpc>
                <a:spcPts val="3600"/>
              </a:lnSpc>
              <a:buFont typeface="Arial"/>
              <a:buChar char="•"/>
            </a:pPr>
            <a:r>
              <a:rPr lang="en-US" sz="2400">
                <a:solidFill>
                  <a:srgbClr val="000000"/>
                </a:solidFill>
                <a:latin typeface="Canva Sans Bold"/>
              </a:rPr>
              <a:t>Just like Cosmos DB, the MongoDB cluster is hosted on the Azure cloud platform using MongoDB Atlas, ensuring a standardized basis for comparison. </a:t>
            </a:r>
          </a:p>
          <a:p>
            <a:pPr marL="518160" indent="-259080" lvl="1">
              <a:lnSpc>
                <a:spcPts val="3600"/>
              </a:lnSpc>
              <a:buFont typeface="Arial"/>
              <a:buChar char="•"/>
            </a:pPr>
            <a:r>
              <a:rPr lang="en-US" sz="2400">
                <a:solidFill>
                  <a:srgbClr val="000000"/>
                </a:solidFill>
                <a:latin typeface="Canva Sans Bold"/>
              </a:rPr>
              <a:t>Following the creation of the cluster in MongoDB, the Python coding environment establishes a connection to the cluster using the pymongo library. </a:t>
            </a:r>
          </a:p>
          <a:p>
            <a:pPr marL="518160" indent="-259080" lvl="1">
              <a:lnSpc>
                <a:spcPts val="3600"/>
              </a:lnSpc>
              <a:buFont typeface="Arial"/>
              <a:buChar char="•"/>
            </a:pPr>
            <a:r>
              <a:rPr lang="en-US" sz="2400">
                <a:solidFill>
                  <a:srgbClr val="000000"/>
                </a:solidFill>
                <a:latin typeface="Canva Sans Bold"/>
              </a:rPr>
              <a:t>Subsequently, the GeoDB database is created, and the identical dataset is ingested into the MongoDB cluster.</a:t>
            </a:r>
          </a:p>
        </p:txBody>
      </p:sp>
      <p:sp>
        <p:nvSpPr>
          <p:cNvPr name="Freeform 13" id="13"/>
          <p:cNvSpPr/>
          <p:nvPr/>
        </p:nvSpPr>
        <p:spPr>
          <a:xfrm flipH="false" flipV="false" rot="0">
            <a:off x="7017148" y="7557312"/>
            <a:ext cx="7299471" cy="1967816"/>
          </a:xfrm>
          <a:custGeom>
            <a:avLst/>
            <a:gdLst/>
            <a:ahLst/>
            <a:cxnLst/>
            <a:rect r="r" b="b" t="t" l="l"/>
            <a:pathLst>
              <a:path h="1967816" w="7299471">
                <a:moveTo>
                  <a:pt x="0" y="0"/>
                </a:moveTo>
                <a:lnTo>
                  <a:pt x="7299472" y="0"/>
                </a:lnTo>
                <a:lnTo>
                  <a:pt x="7299472" y="1967816"/>
                </a:lnTo>
                <a:lnTo>
                  <a:pt x="0" y="1967816"/>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65975"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graphicFrame>
        <p:nvGraphicFramePr>
          <p:cNvPr name="Table 5" id="5"/>
          <p:cNvGraphicFramePr>
            <a:graphicFrameLocks noGrp="true"/>
          </p:cNvGraphicFramePr>
          <p:nvPr/>
        </p:nvGraphicFramePr>
        <p:xfrm>
          <a:off x="1028382" y="1406887"/>
          <a:ext cx="16230600" cy="7114225"/>
        </p:xfrm>
        <a:graphic>
          <a:graphicData uri="http://schemas.openxmlformats.org/drawingml/2006/table">
            <a:tbl>
              <a:tblPr/>
              <a:tblGrid>
                <a:gridCol w="8115300"/>
                <a:gridCol w="8115300"/>
              </a:tblGrid>
              <a:tr h="985403">
                <a:tc>
                  <a:txBody>
                    <a:bodyPr anchor="t" rtlCol="false"/>
                    <a:lstStyle/>
                    <a:p>
                      <a:pPr algn="ctr">
                        <a:lnSpc>
                          <a:spcPts val="3359"/>
                        </a:lnSpc>
                        <a:defRPr/>
                      </a:pPr>
                      <a:r>
                        <a:rPr lang="en-US" sz="2400">
                          <a:solidFill>
                            <a:srgbClr val="FFFFFF"/>
                          </a:solidFill>
                          <a:latin typeface="Open Sans Extra Bold Bold"/>
                        </a:rPr>
                        <a:t>Cosmos DB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359"/>
                        </a:lnSpc>
                        <a:defRPr/>
                      </a:pPr>
                      <a:r>
                        <a:rPr lang="en-US" sz="2400">
                          <a:solidFill>
                            <a:srgbClr val="FFFFFF"/>
                          </a:solidFill>
                          <a:latin typeface="Open Sans Extra Bold"/>
                        </a:rPr>
                        <a:t>Mongo DB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158731">
                <a:tc>
                  <a:txBody>
                    <a:bodyPr anchor="t" rtlCol="false"/>
                    <a:lstStyle/>
                    <a:p>
                      <a:pPr algn="l">
                        <a:lnSpc>
                          <a:spcPts val="2659"/>
                        </a:lnSpc>
                        <a:defRPr/>
                      </a:pPr>
                      <a:r>
                        <a:rPr lang="en-US" sz="1899">
                          <a:solidFill>
                            <a:srgbClr val="000000"/>
                          </a:solidFill>
                          <a:latin typeface="Open Sans Bold"/>
                        </a:rPr>
                        <a:t>Fully managed database service by Microsoft Azure.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pen Sans Bold"/>
                        </a:rPr>
                        <a:t>Open-source NoSQL database, available as both a self-managed version and a managed service called MongoDB Atlas.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8731">
                <a:tc>
                  <a:txBody>
                    <a:bodyPr anchor="t" rtlCol="false"/>
                    <a:lstStyle/>
                    <a:p>
                      <a:pPr algn="l">
                        <a:lnSpc>
                          <a:spcPts val="2659"/>
                        </a:lnSpc>
                        <a:defRPr/>
                      </a:pPr>
                      <a:r>
                        <a:rPr lang="en-US" sz="1899">
                          <a:solidFill>
                            <a:srgbClr val="000000"/>
                          </a:solidFill>
                          <a:latin typeface="Open Sans Bold"/>
                        </a:rPr>
                        <a:t>Supports multiple data models, including document (JSON), key-value, graph (Gremlin), and column-family (Cassandra)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pen Sans Bold"/>
                        </a:rPr>
                        <a:t>Primarily designed for the document data model (BSON format)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93901">
                <a:tc>
                  <a:txBody>
                    <a:bodyPr anchor="t" rtlCol="false"/>
                    <a:lstStyle/>
                    <a:p>
                      <a:pPr algn="l">
                        <a:lnSpc>
                          <a:spcPts val="2659"/>
                        </a:lnSpc>
                        <a:defRPr/>
                      </a:pPr>
                      <a:r>
                        <a:rPr lang="en-US" sz="1899">
                          <a:solidFill>
                            <a:srgbClr val="000000"/>
                          </a:solidFill>
                          <a:latin typeface="Open Sans Bold"/>
                        </a:rPr>
                        <a:t>Built for global distribution with multi-region replication, ensuring low-latency access and high availability across regions.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pen Sans Bold"/>
                        </a:rPr>
                        <a:t>Provides multi-region clusters for global availability, but it's not as deeply integrated with the underlying infrastructure for global distribution as Azure Cosmos DB.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8731">
                <a:tc>
                  <a:txBody>
                    <a:bodyPr anchor="t" rtlCol="false"/>
                    <a:lstStyle/>
                    <a:p>
                      <a:pPr algn="l">
                        <a:lnSpc>
                          <a:spcPts val="2659"/>
                        </a:lnSpc>
                        <a:defRPr/>
                      </a:pPr>
                      <a:r>
                        <a:rPr lang="en-US" sz="1899">
                          <a:solidFill>
                            <a:srgbClr val="000000"/>
                          </a:solidFill>
                          <a:latin typeface="Open Sans Bold"/>
                        </a:rPr>
                        <a:t>Provides SQL-like query language for document data 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pen Sans Bold"/>
                        </a:rPr>
                        <a:t>Uses MongoDB Query Language (MQL) for document queries, which is JSON-based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8731">
                <a:tc>
                  <a:txBody>
                    <a:bodyPr anchor="t" rtlCol="false"/>
                    <a:lstStyle/>
                    <a:p>
                      <a:pPr algn="l">
                        <a:lnSpc>
                          <a:spcPts val="2659"/>
                        </a:lnSpc>
                        <a:defRPr/>
                      </a:pPr>
                      <a:r>
                        <a:rPr lang="en-US" sz="1899">
                          <a:solidFill>
                            <a:srgbClr val="000000"/>
                          </a:solidFill>
                          <a:latin typeface="Open Sans Bold"/>
                        </a:rPr>
                        <a:t>Containers cannot be joined directly using a single query in Cosmos DB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pen Sans Bold"/>
                        </a:rPr>
                        <a:t>Collections can be joined using aggregate pipeline in Mongo DB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766494" y="9340175"/>
            <a:ext cx="21820987" cy="946825"/>
            <a:chOff x="0" y="0"/>
            <a:chExt cx="6110362" cy="265132"/>
          </a:xfrm>
        </p:grpSpPr>
        <p:sp>
          <p:nvSpPr>
            <p:cNvPr name="Freeform 3" id="3"/>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4" id="4"/>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66494" y="-816076"/>
            <a:ext cx="21820987" cy="1762900"/>
            <a:chOff x="0" y="0"/>
            <a:chExt cx="6110362" cy="493651"/>
          </a:xfrm>
        </p:grpSpPr>
        <p:sp>
          <p:nvSpPr>
            <p:cNvPr name="Freeform 6" id="6"/>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7" id="7"/>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1164071" y="1495532"/>
            <a:ext cx="3231207" cy="762000"/>
          </a:xfrm>
          <a:prstGeom prst="rect">
            <a:avLst/>
          </a:prstGeom>
        </p:spPr>
        <p:txBody>
          <a:bodyPr anchor="t" rtlCol="false" tIns="0" lIns="0" bIns="0" rIns="0">
            <a:spAutoFit/>
          </a:bodyPr>
          <a:lstStyle/>
          <a:p>
            <a:pPr algn="ctr">
              <a:lnSpc>
                <a:spcPts val="6299"/>
              </a:lnSpc>
            </a:pPr>
            <a:r>
              <a:rPr lang="en-US" sz="4500">
                <a:solidFill>
                  <a:srgbClr val="00569E"/>
                </a:solidFill>
                <a:latin typeface="Open Sans Extra Bold"/>
              </a:rPr>
              <a:t>Conclusion</a:t>
            </a:r>
          </a:p>
        </p:txBody>
      </p:sp>
      <p:sp>
        <p:nvSpPr>
          <p:cNvPr name="TextBox 9" id="9"/>
          <p:cNvSpPr txBox="true"/>
          <p:nvPr/>
        </p:nvSpPr>
        <p:spPr>
          <a:xfrm rot="0">
            <a:off x="765829" y="3293745"/>
            <a:ext cx="16756343" cy="4090035"/>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Open Sans Bold"/>
              </a:rPr>
              <a:t>In conclusion, this project focuses on assessing the viability of Microsoft Azure Cosmos DB as a NoSQL data storage and analysis solution. It delves into the functionality of Cosmos DB concerning data exploration and compares its strengths and weaknesses against MongoDB.</a:t>
            </a:r>
          </a:p>
          <a:p>
            <a:pPr algn="just">
              <a:lnSpc>
                <a:spcPts val="3600"/>
              </a:lnSpc>
            </a:pPr>
          </a:p>
          <a:p>
            <a:pPr algn="just" marL="518160" indent="-259080" lvl="1">
              <a:lnSpc>
                <a:spcPts val="3600"/>
              </a:lnSpc>
              <a:buFont typeface="Arial"/>
              <a:buChar char="•"/>
            </a:pPr>
            <a:r>
              <a:rPr lang="en-US" sz="2400">
                <a:solidFill>
                  <a:srgbClr val="000000"/>
                </a:solidFill>
                <a:latin typeface="Open Sans Bold"/>
              </a:rPr>
              <a:t> The seamless global distribution and multi-model support of Azure Cosmos DB provides flexibility and scalability, allowing developers to choose the most suitable data model for their application needs. These advantages highlight Azure Cosmos DB's capability to meet the diverse requirements of modern data-driven applications effectively.</a:t>
            </a:r>
          </a:p>
          <a:p>
            <a:pPr algn="just">
              <a:lnSpc>
                <a:spcPts val="36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591454" y="4157742"/>
            <a:ext cx="8819592" cy="1771491"/>
          </a:xfrm>
          <a:prstGeom prst="rect">
            <a:avLst/>
          </a:prstGeom>
        </p:spPr>
        <p:txBody>
          <a:bodyPr anchor="t" rtlCol="false" tIns="0" lIns="0" bIns="0" rIns="0">
            <a:spAutoFit/>
          </a:bodyPr>
          <a:lstStyle/>
          <a:p>
            <a:pPr marL="0" indent="0" lvl="0">
              <a:lnSpc>
                <a:spcPts val="14510"/>
              </a:lnSpc>
              <a:spcBef>
                <a:spcPct val="0"/>
              </a:spcBef>
            </a:pPr>
            <a:r>
              <a:rPr lang="en-US" sz="10364">
                <a:solidFill>
                  <a:srgbClr val="051D40"/>
                </a:solidFill>
                <a:latin typeface="Open Sans Extra Bold"/>
              </a:rPr>
              <a:t>THANK YOU!</a:t>
            </a:r>
          </a:p>
        </p:txBody>
      </p:sp>
      <p:grpSp>
        <p:nvGrpSpPr>
          <p:cNvPr name="Group 3" id="3"/>
          <p:cNvGrpSpPr/>
          <p:nvPr/>
        </p:nvGrpSpPr>
        <p:grpSpPr>
          <a:xfrm rot="0">
            <a:off x="12398912" y="0"/>
            <a:ext cx="5889088" cy="756959"/>
            <a:chOff x="0" y="0"/>
            <a:chExt cx="1551036" cy="199364"/>
          </a:xfrm>
        </p:grpSpPr>
        <p:sp>
          <p:nvSpPr>
            <p:cNvPr name="Freeform 4" id="4"/>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5" id="5"/>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398912" y="9530041"/>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8" id="8"/>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398912" y="2675972"/>
            <a:ext cx="6613993" cy="4935056"/>
          </a:xfrm>
          <a:custGeom>
            <a:avLst/>
            <a:gdLst/>
            <a:ahLst/>
            <a:cxnLst/>
            <a:rect r="r" b="b" t="t" l="l"/>
            <a:pathLst>
              <a:path h="4935056" w="6613993">
                <a:moveTo>
                  <a:pt x="0" y="0"/>
                </a:moveTo>
                <a:lnTo>
                  <a:pt x="6613993" y="0"/>
                </a:lnTo>
                <a:lnTo>
                  <a:pt x="6613993" y="4935056"/>
                </a:lnTo>
                <a:lnTo>
                  <a:pt x="0" y="4935056"/>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520957"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1240305" y="2193116"/>
            <a:ext cx="5581002" cy="5581002"/>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7671" t="0" r="-32463" b="0"/>
              </a:stretch>
            </a:blipFill>
          </p:spPr>
        </p:sp>
      </p:grpSp>
      <p:sp>
        <p:nvSpPr>
          <p:cNvPr name="TextBox 11" id="11"/>
          <p:cNvSpPr txBox="true"/>
          <p:nvPr/>
        </p:nvSpPr>
        <p:spPr>
          <a:xfrm rot="0">
            <a:off x="1518345" y="2107391"/>
            <a:ext cx="4155745" cy="768902"/>
          </a:xfrm>
          <a:prstGeom prst="rect">
            <a:avLst/>
          </a:prstGeom>
        </p:spPr>
        <p:txBody>
          <a:bodyPr anchor="t" rtlCol="false" tIns="0" lIns="0" bIns="0" rIns="0">
            <a:spAutoFit/>
          </a:bodyPr>
          <a:lstStyle/>
          <a:p>
            <a:pPr>
              <a:lnSpc>
                <a:spcPts val="6300"/>
              </a:lnSpc>
              <a:spcBef>
                <a:spcPct val="0"/>
              </a:spcBef>
            </a:pPr>
            <a:r>
              <a:rPr lang="en-US" sz="4500">
                <a:solidFill>
                  <a:srgbClr val="145DA0"/>
                </a:solidFill>
                <a:latin typeface="Open Sans Extra Bold"/>
              </a:rPr>
              <a:t>Introduction</a:t>
            </a:r>
          </a:p>
        </p:txBody>
      </p:sp>
      <p:sp>
        <p:nvSpPr>
          <p:cNvPr name="TextBox 12" id="12"/>
          <p:cNvSpPr txBox="true"/>
          <p:nvPr/>
        </p:nvSpPr>
        <p:spPr>
          <a:xfrm rot="0">
            <a:off x="1518345" y="3477350"/>
            <a:ext cx="8904417" cy="6026150"/>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Open Sans Bold"/>
              </a:rPr>
              <a:t>Azure Cosmos DB is a fully managed NoSQL database service provided by Microsoft Azure. It's designed to scale globally, making it ideal for applications that require low-latency, high availability, and seamless scalability. </a:t>
            </a:r>
          </a:p>
          <a:p>
            <a:pPr algn="just" marL="518160" indent="-259080" lvl="1">
              <a:lnSpc>
                <a:spcPts val="3600"/>
              </a:lnSpc>
              <a:buFont typeface="Arial"/>
              <a:buChar char="•"/>
            </a:pPr>
            <a:r>
              <a:rPr lang="en-US" sz="2400">
                <a:solidFill>
                  <a:srgbClr val="000000"/>
                </a:solidFill>
                <a:latin typeface="Open Sans Bold"/>
              </a:rPr>
              <a:t>Cosmos DB supports various data models, including document, key-value, column-family, and graph, providing flexibility for different types of applications.</a:t>
            </a:r>
          </a:p>
          <a:p>
            <a:pPr algn="just" marL="518160" indent="-259080" lvl="1">
              <a:lnSpc>
                <a:spcPts val="3600"/>
              </a:lnSpc>
              <a:buFont typeface="Arial"/>
              <a:buChar char="•"/>
            </a:pPr>
            <a:r>
              <a:rPr lang="en-US" sz="2400">
                <a:solidFill>
                  <a:srgbClr val="000000"/>
                </a:solidFill>
                <a:latin typeface="Open Sans Bold"/>
              </a:rPr>
              <a:t>Azure Cosmos DB offers developers a powerful and reliable platform for building modern, data-intensive applications.</a:t>
            </a:r>
          </a:p>
          <a:p>
            <a:pPr algn="just">
              <a:lnSpc>
                <a:spcPts val="2659"/>
              </a:lnSpc>
              <a:spcBef>
                <a:spcPct val="0"/>
              </a:spcBef>
            </a:pPr>
          </a:p>
          <a:p>
            <a:pPr algn="just">
              <a:lnSpc>
                <a:spcPts val="2659"/>
              </a:lnSpc>
              <a:spcBef>
                <a:spcPct val="0"/>
              </a:spcBef>
            </a:pPr>
          </a:p>
          <a:p>
            <a:pPr algn="just">
              <a:lnSpc>
                <a:spcPts val="265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8286691" y="4692936"/>
            <a:ext cx="9471112" cy="5090723"/>
          </a:xfrm>
          <a:custGeom>
            <a:avLst/>
            <a:gdLst/>
            <a:ahLst/>
            <a:cxnLst/>
            <a:rect r="r" b="b" t="t" l="l"/>
            <a:pathLst>
              <a:path h="5090723" w="9471112">
                <a:moveTo>
                  <a:pt x="0" y="0"/>
                </a:moveTo>
                <a:lnTo>
                  <a:pt x="9471112" y="0"/>
                </a:lnTo>
                <a:lnTo>
                  <a:pt x="9471112" y="5090722"/>
                </a:lnTo>
                <a:lnTo>
                  <a:pt x="0" y="5090722"/>
                </a:lnTo>
                <a:lnTo>
                  <a:pt x="0" y="0"/>
                </a:lnTo>
                <a:close/>
              </a:path>
            </a:pathLst>
          </a:custGeom>
          <a:blipFill>
            <a:blip r:embed="rId2">
              <a:alphaModFix amt="74000"/>
            </a:blip>
            <a:stretch>
              <a:fillRect l="0" t="0" r="0" b="0"/>
            </a:stretch>
          </a:blipFill>
        </p:spPr>
      </p:sp>
      <p:sp>
        <p:nvSpPr>
          <p:cNvPr name="TextBox 6" id="6"/>
          <p:cNvSpPr txBox="true"/>
          <p:nvPr/>
        </p:nvSpPr>
        <p:spPr>
          <a:xfrm rot="0">
            <a:off x="1143670" y="952500"/>
            <a:ext cx="3957935" cy="752475"/>
          </a:xfrm>
          <a:prstGeom prst="rect">
            <a:avLst/>
          </a:prstGeom>
        </p:spPr>
        <p:txBody>
          <a:bodyPr anchor="t" rtlCol="false" tIns="0" lIns="0" bIns="0" rIns="0">
            <a:spAutoFit/>
          </a:bodyPr>
          <a:lstStyle/>
          <a:p>
            <a:pPr algn="ctr">
              <a:lnSpc>
                <a:spcPts val="6299"/>
              </a:lnSpc>
            </a:pPr>
            <a:r>
              <a:rPr lang="en-US" sz="4499">
                <a:solidFill>
                  <a:srgbClr val="145DA0"/>
                </a:solidFill>
                <a:latin typeface="Open Sans Extra Bold"/>
              </a:rPr>
              <a:t>API Overview</a:t>
            </a:r>
          </a:p>
        </p:txBody>
      </p:sp>
      <p:sp>
        <p:nvSpPr>
          <p:cNvPr name="TextBox 7" id="7"/>
          <p:cNvSpPr txBox="true"/>
          <p:nvPr/>
        </p:nvSpPr>
        <p:spPr>
          <a:xfrm rot="0">
            <a:off x="1028700" y="2031683"/>
            <a:ext cx="16230600" cy="2718435"/>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Open Sans Bold"/>
              </a:rPr>
              <a:t>Cosmos DB provides  a comprehensive set of APIs to interact with its database service. They are NoSQL/Native API, Postgres SQL API, MongoDB API, Cassandra API, Gremlin API and Table API.</a:t>
            </a:r>
          </a:p>
          <a:p>
            <a:pPr algn="just">
              <a:lnSpc>
                <a:spcPts val="3600"/>
              </a:lnSpc>
            </a:pPr>
          </a:p>
          <a:p>
            <a:pPr algn="just" marL="518160" indent="-259080" lvl="1">
              <a:lnSpc>
                <a:spcPts val="3600"/>
              </a:lnSpc>
              <a:buFont typeface="Arial"/>
              <a:buChar char="•"/>
            </a:pPr>
            <a:r>
              <a:rPr lang="en-US" sz="2400">
                <a:solidFill>
                  <a:srgbClr val="000000"/>
                </a:solidFill>
                <a:latin typeface="Open Sans Bold"/>
              </a:rPr>
              <a:t>These APIs provide developers with flexibility and choice, allowing them to use the most appropriate API based on their application's requirements and existing technologies. In this project, NoSQL / Native API of Cosmos DB is explored for data storage and Analysis</a:t>
            </a:r>
          </a:p>
        </p:txBody>
      </p:sp>
      <p:sp>
        <p:nvSpPr>
          <p:cNvPr name="TextBox 8" id="8"/>
          <p:cNvSpPr txBox="true"/>
          <p:nvPr/>
        </p:nvSpPr>
        <p:spPr>
          <a:xfrm rot="0">
            <a:off x="1028700" y="5076825"/>
            <a:ext cx="7852455" cy="2718435"/>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Open Sans Bold"/>
              </a:rPr>
              <a:t>The NoSQL API of Azure Cosmos DB provides a powerful and flexible way to interact with the database using SQL-like queries. It simplifies data access and manipulation, offering developers a familiar SQL-like interface to work with NoSQL data stored in Azure Cosmos DB.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7944228" y="7402839"/>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1160030" y="4632948"/>
            <a:ext cx="3467078" cy="4350842"/>
          </a:xfrm>
          <a:custGeom>
            <a:avLst/>
            <a:gdLst/>
            <a:ahLst/>
            <a:cxnLst/>
            <a:rect r="r" b="b" t="t" l="l"/>
            <a:pathLst>
              <a:path h="4350842" w="3467078">
                <a:moveTo>
                  <a:pt x="0" y="0"/>
                </a:moveTo>
                <a:lnTo>
                  <a:pt x="3467077" y="0"/>
                </a:lnTo>
                <a:lnTo>
                  <a:pt x="3467077" y="4350842"/>
                </a:lnTo>
                <a:lnTo>
                  <a:pt x="0" y="4350842"/>
                </a:lnTo>
                <a:lnTo>
                  <a:pt x="0" y="0"/>
                </a:lnTo>
                <a:close/>
              </a:path>
            </a:pathLst>
          </a:custGeom>
          <a:blipFill>
            <a:blip r:embed="rId2"/>
            <a:stretch>
              <a:fillRect l="0" t="0" r="0" b="0"/>
            </a:stretch>
          </a:blipFill>
        </p:spPr>
      </p:sp>
      <p:sp>
        <p:nvSpPr>
          <p:cNvPr name="TextBox 15" id="15"/>
          <p:cNvSpPr txBox="true"/>
          <p:nvPr/>
        </p:nvSpPr>
        <p:spPr>
          <a:xfrm rot="0">
            <a:off x="385782" y="2943914"/>
            <a:ext cx="6033363" cy="799078"/>
          </a:xfrm>
          <a:prstGeom prst="rect">
            <a:avLst/>
          </a:prstGeom>
        </p:spPr>
        <p:txBody>
          <a:bodyPr anchor="t" rtlCol="false" tIns="0" lIns="0" bIns="0" rIns="0">
            <a:spAutoFit/>
          </a:bodyPr>
          <a:lstStyle/>
          <a:p>
            <a:pPr marL="0" indent="0" lvl="0">
              <a:lnSpc>
                <a:spcPts val="6553"/>
              </a:lnSpc>
              <a:spcBef>
                <a:spcPct val="0"/>
              </a:spcBef>
            </a:pPr>
            <a:r>
              <a:rPr lang="en-US" sz="4680">
                <a:solidFill>
                  <a:srgbClr val="FDFDFD"/>
                </a:solidFill>
                <a:latin typeface="Open Sans Extra Bold"/>
              </a:rPr>
              <a:t>Problem Statement</a:t>
            </a:r>
          </a:p>
        </p:txBody>
      </p:sp>
      <p:sp>
        <p:nvSpPr>
          <p:cNvPr name="TextBox 16" id="16"/>
          <p:cNvSpPr txBox="true"/>
          <p:nvPr/>
        </p:nvSpPr>
        <p:spPr>
          <a:xfrm rot="0">
            <a:off x="9144000" y="3632734"/>
            <a:ext cx="8641573" cy="3175635"/>
          </a:xfrm>
          <a:prstGeom prst="rect">
            <a:avLst/>
          </a:prstGeom>
        </p:spPr>
        <p:txBody>
          <a:bodyPr anchor="t" rtlCol="false" tIns="0" lIns="0" bIns="0" rIns="0">
            <a:spAutoFit/>
          </a:bodyPr>
          <a:lstStyle/>
          <a:p>
            <a:pPr algn="just">
              <a:lnSpc>
                <a:spcPts val="3600"/>
              </a:lnSpc>
            </a:pPr>
            <a:r>
              <a:rPr lang="en-US" sz="2400">
                <a:solidFill>
                  <a:srgbClr val="000000"/>
                </a:solidFill>
                <a:latin typeface="Open Sans Bold"/>
              </a:rPr>
              <a:t>This project aims to evaluate the suitability of Microsoft Azure Cosmos DB for NoSQL as a data storage and analysis solution. The investigation will focus on the functionality of Cosmos DB in the context of data exploration and its comparative advantages and disadvantages relative to other database tools.</a:t>
            </a:r>
          </a:p>
          <a:p>
            <a:pPr algn="just">
              <a:lnSpc>
                <a:spcPts val="36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10997916" y="2816957"/>
            <a:ext cx="8128442" cy="4551927"/>
          </a:xfrm>
          <a:custGeom>
            <a:avLst/>
            <a:gdLst/>
            <a:ahLst/>
            <a:cxnLst/>
            <a:rect r="r" b="b" t="t" l="l"/>
            <a:pathLst>
              <a:path h="4551927" w="8128442">
                <a:moveTo>
                  <a:pt x="0" y="0"/>
                </a:moveTo>
                <a:lnTo>
                  <a:pt x="8128442" y="0"/>
                </a:lnTo>
                <a:lnTo>
                  <a:pt x="8128442" y="4551928"/>
                </a:lnTo>
                <a:lnTo>
                  <a:pt x="0" y="4551928"/>
                </a:lnTo>
                <a:lnTo>
                  <a:pt x="0" y="0"/>
                </a:lnTo>
                <a:close/>
              </a:path>
            </a:pathLst>
          </a:custGeom>
          <a:blipFill>
            <a:blip r:embed="rId2"/>
            <a:stretch>
              <a:fillRect l="0" t="0" r="0" b="0"/>
            </a:stretch>
          </a:blipFill>
        </p:spPr>
      </p:sp>
      <p:sp>
        <p:nvSpPr>
          <p:cNvPr name="TextBox 9" id="9"/>
          <p:cNvSpPr txBox="true"/>
          <p:nvPr/>
        </p:nvSpPr>
        <p:spPr>
          <a:xfrm rot="0">
            <a:off x="1278673" y="1672687"/>
            <a:ext cx="10050469" cy="811530"/>
          </a:xfrm>
          <a:prstGeom prst="rect">
            <a:avLst/>
          </a:prstGeom>
        </p:spPr>
        <p:txBody>
          <a:bodyPr anchor="t" rtlCol="false" tIns="0" lIns="0" bIns="0" rIns="0">
            <a:spAutoFit/>
          </a:bodyPr>
          <a:lstStyle/>
          <a:p>
            <a:pPr>
              <a:lnSpc>
                <a:spcPts val="6719"/>
              </a:lnSpc>
              <a:spcBef>
                <a:spcPct val="0"/>
              </a:spcBef>
            </a:pPr>
            <a:r>
              <a:rPr lang="en-US" sz="4800">
                <a:solidFill>
                  <a:srgbClr val="145DA0"/>
                </a:solidFill>
                <a:latin typeface="Open Sans Extra Bold"/>
              </a:rPr>
              <a:t>About the Dataset</a:t>
            </a:r>
          </a:p>
        </p:txBody>
      </p:sp>
      <p:sp>
        <p:nvSpPr>
          <p:cNvPr name="TextBox 10" id="10"/>
          <p:cNvSpPr txBox="true"/>
          <p:nvPr/>
        </p:nvSpPr>
        <p:spPr>
          <a:xfrm rot="0">
            <a:off x="1278673" y="3042285"/>
            <a:ext cx="10251023" cy="4090035"/>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Open Sans Bold"/>
              </a:rPr>
              <a:t>The data utilized in this project comprises hierarchical information about countries, states, and cities, sourced from the internet. The dataset includes five JSON files that provide details on regions, sub-regions, countries, states, and cities worldwide. This data was last updated in February 2024.</a:t>
            </a:r>
          </a:p>
          <a:p>
            <a:pPr algn="just">
              <a:lnSpc>
                <a:spcPts val="3600"/>
              </a:lnSpc>
            </a:pPr>
          </a:p>
          <a:p>
            <a:pPr algn="just" marL="518160" indent="-259080" lvl="1">
              <a:lnSpc>
                <a:spcPts val="3600"/>
              </a:lnSpc>
              <a:buFont typeface="Arial"/>
              <a:buChar char="•"/>
            </a:pPr>
            <a:r>
              <a:rPr lang="en-US" sz="2400">
                <a:solidFill>
                  <a:srgbClr val="000000"/>
                </a:solidFill>
                <a:latin typeface="Open Sans Bold"/>
              </a:rPr>
              <a:t>The dataset is structured with 6 documents in Regions, 22 in Sub-Regions, 250 in Countries, 5084 in States, and 150,573 in Cities.</a:t>
            </a:r>
          </a:p>
        </p:txBody>
      </p:sp>
      <p:sp>
        <p:nvSpPr>
          <p:cNvPr name="TextBox 11" id="11"/>
          <p:cNvSpPr txBox="true"/>
          <p:nvPr/>
        </p:nvSpPr>
        <p:spPr>
          <a:xfrm rot="0">
            <a:off x="1663251" y="8094345"/>
            <a:ext cx="1331565" cy="297180"/>
          </a:xfrm>
          <a:prstGeom prst="rect">
            <a:avLst/>
          </a:prstGeom>
        </p:spPr>
        <p:txBody>
          <a:bodyPr anchor="t" rtlCol="false" tIns="0" lIns="0" bIns="0" rIns="0">
            <a:spAutoFit/>
          </a:bodyPr>
          <a:lstStyle/>
          <a:p>
            <a:pPr algn="ctr">
              <a:lnSpc>
                <a:spcPts val="2520"/>
              </a:lnSpc>
            </a:pPr>
            <a:r>
              <a:rPr lang="en-US" sz="1800" u="sng">
                <a:solidFill>
                  <a:srgbClr val="187FD9"/>
                </a:solidFill>
                <a:latin typeface="Canva Sans Bold"/>
                <a:hlinkClick r:id="rId3" tooltip="https://github.com/dr5hn/countries-states-cities-database"/>
              </a:rPr>
              <a:t>Dataset link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573718" y="7940477"/>
            <a:ext cx="4693046" cy="469304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31777" y="3354568"/>
            <a:ext cx="8300302" cy="4424217"/>
          </a:xfrm>
          <a:custGeom>
            <a:avLst/>
            <a:gdLst/>
            <a:ahLst/>
            <a:cxnLst/>
            <a:rect r="r" b="b" t="t" l="l"/>
            <a:pathLst>
              <a:path h="4424217" w="8300302">
                <a:moveTo>
                  <a:pt x="0" y="0"/>
                </a:moveTo>
                <a:lnTo>
                  <a:pt x="8300302" y="0"/>
                </a:lnTo>
                <a:lnTo>
                  <a:pt x="8300302" y="4424217"/>
                </a:lnTo>
                <a:lnTo>
                  <a:pt x="0" y="4424217"/>
                </a:lnTo>
                <a:lnTo>
                  <a:pt x="0" y="0"/>
                </a:lnTo>
                <a:close/>
              </a:path>
            </a:pathLst>
          </a:custGeom>
          <a:blipFill>
            <a:blip r:embed="rId2"/>
            <a:stretch>
              <a:fillRect l="0" t="0" r="0" b="0"/>
            </a:stretch>
          </a:blipFill>
        </p:spPr>
      </p:sp>
      <p:sp>
        <p:nvSpPr>
          <p:cNvPr name="TextBox 9" id="9"/>
          <p:cNvSpPr txBox="true"/>
          <p:nvPr/>
        </p:nvSpPr>
        <p:spPr>
          <a:xfrm rot="0">
            <a:off x="5005104" y="1101674"/>
            <a:ext cx="7453950" cy="712470"/>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FDFDFD"/>
                </a:solidFill>
                <a:latin typeface="Open Sans Extra Bold"/>
              </a:rPr>
              <a:t>Methodology</a:t>
            </a:r>
          </a:p>
        </p:txBody>
      </p:sp>
      <p:sp>
        <p:nvSpPr>
          <p:cNvPr name="TextBox 10" id="10"/>
          <p:cNvSpPr txBox="true"/>
          <p:nvPr/>
        </p:nvSpPr>
        <p:spPr>
          <a:xfrm rot="0">
            <a:off x="9144000" y="3515222"/>
            <a:ext cx="8538901" cy="4067175"/>
          </a:xfrm>
          <a:prstGeom prst="rect">
            <a:avLst/>
          </a:prstGeom>
        </p:spPr>
        <p:txBody>
          <a:bodyPr anchor="t" rtlCol="false" tIns="0" lIns="0" bIns="0" rIns="0">
            <a:spAutoFit/>
          </a:bodyPr>
          <a:lstStyle/>
          <a:p>
            <a:pPr algn="just">
              <a:lnSpc>
                <a:spcPts val="3600"/>
              </a:lnSpc>
            </a:pPr>
            <a:r>
              <a:rPr lang="en-US" sz="2400">
                <a:solidFill>
                  <a:srgbClr val="FDFDFD"/>
                </a:solidFill>
                <a:latin typeface="Open Sans Bold"/>
              </a:rPr>
              <a:t>The chosen dataset will be loaded into an Azure Cosmos DB for NoSQL instance. Subsequently, an analysis will be conducted to assess the features of Cosmos DB for data storage and retrieval capabilities within the context of data exploration tasks. The findings will be further substantiated by comparing Cosmos DB's performance with Mongo DB  in the domain of data exploration.</a:t>
            </a:r>
          </a:p>
          <a:p>
            <a:pPr algn="just">
              <a:lnSpc>
                <a:spcPts val="33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953428"/>
            <a:ext cx="9586099" cy="15716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rPr>
              <a:t>Database Creation and Data Ingestion</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700679" y="7074186"/>
            <a:ext cx="5946973" cy="59469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3596156" y="2026750"/>
            <a:ext cx="3884871" cy="5708866"/>
          </a:xfrm>
          <a:custGeom>
            <a:avLst/>
            <a:gdLst/>
            <a:ahLst/>
            <a:cxnLst/>
            <a:rect r="r" b="b" t="t" l="l"/>
            <a:pathLst>
              <a:path h="5708866" w="3884871">
                <a:moveTo>
                  <a:pt x="0" y="0"/>
                </a:moveTo>
                <a:lnTo>
                  <a:pt x="3884871" y="0"/>
                </a:lnTo>
                <a:lnTo>
                  <a:pt x="3884871" y="5708866"/>
                </a:lnTo>
                <a:lnTo>
                  <a:pt x="0" y="5708866"/>
                </a:lnTo>
                <a:lnTo>
                  <a:pt x="0" y="0"/>
                </a:lnTo>
                <a:close/>
              </a:path>
            </a:pathLst>
          </a:custGeom>
          <a:blipFill>
            <a:blip r:embed="rId2"/>
            <a:stretch>
              <a:fillRect l="0" t="0" r="0" b="0"/>
            </a:stretch>
          </a:blipFill>
        </p:spPr>
      </p:sp>
      <p:sp>
        <p:nvSpPr>
          <p:cNvPr name="TextBox 13" id="13"/>
          <p:cNvSpPr txBox="true"/>
          <p:nvPr/>
        </p:nvSpPr>
        <p:spPr>
          <a:xfrm rot="0">
            <a:off x="1028700" y="3526060"/>
            <a:ext cx="11129470" cy="4090035"/>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51D40"/>
                </a:solidFill>
                <a:latin typeface="Open Sans Bold"/>
              </a:rPr>
              <a:t>After configuring the Cosmos DB account, Python is used as coding environment and it connects to the account using the AzureCosmos Client library.</a:t>
            </a:r>
          </a:p>
          <a:p>
            <a:pPr algn="just" marL="518160" indent="-259080" lvl="1">
              <a:lnSpc>
                <a:spcPts val="3600"/>
              </a:lnSpc>
              <a:buFont typeface="Arial"/>
              <a:buChar char="•"/>
            </a:pPr>
            <a:r>
              <a:rPr lang="en-US" sz="2400">
                <a:solidFill>
                  <a:srgbClr val="051D40"/>
                </a:solidFill>
                <a:latin typeface="Open Sans Bold"/>
              </a:rPr>
              <a:t> The "GeoDB" database is then established, containing 5 containers: Regions, Sub Regions, Country, States, and Cities, created using a Python function. </a:t>
            </a:r>
          </a:p>
          <a:p>
            <a:pPr algn="just" marL="518160" indent="-259080" lvl="1">
              <a:lnSpc>
                <a:spcPts val="3600"/>
              </a:lnSpc>
              <a:buFont typeface="Arial"/>
              <a:buChar char="•"/>
            </a:pPr>
            <a:r>
              <a:rPr lang="en-US" sz="2400">
                <a:solidFill>
                  <a:srgbClr val="051D40"/>
                </a:solidFill>
                <a:latin typeface="Open Sans Bold"/>
              </a:rPr>
              <a:t>The Country-State-City hierarchy dataset is subsequently ingested into the database, with each document placed into its respective container using a Python function leveraging the json library.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293915" y="0"/>
            <a:ext cx="2994085" cy="10287000"/>
            <a:chOff x="0" y="0"/>
            <a:chExt cx="788566" cy="2709333"/>
          </a:xfrm>
        </p:grpSpPr>
        <p:sp>
          <p:nvSpPr>
            <p:cNvPr name="Freeform 3" id="3"/>
            <p:cNvSpPr/>
            <p:nvPr/>
          </p:nvSpPr>
          <p:spPr>
            <a:xfrm flipH="false" flipV="false" rot="0">
              <a:off x="0" y="0"/>
              <a:ext cx="788566" cy="2709333"/>
            </a:xfrm>
            <a:custGeom>
              <a:avLst/>
              <a:gdLst/>
              <a:ahLst/>
              <a:cxnLst/>
              <a:rect r="r" b="b" t="t" l="l"/>
              <a:pathLst>
                <a:path h="2709333" w="788566">
                  <a:moveTo>
                    <a:pt x="0" y="0"/>
                  </a:moveTo>
                  <a:lnTo>
                    <a:pt x="788566" y="0"/>
                  </a:lnTo>
                  <a:lnTo>
                    <a:pt x="788566" y="2709333"/>
                  </a:lnTo>
                  <a:lnTo>
                    <a:pt x="0" y="2709333"/>
                  </a:lnTo>
                  <a:close/>
                </a:path>
              </a:pathLst>
            </a:custGeom>
            <a:solidFill>
              <a:srgbClr val="051D40"/>
            </a:solidFill>
          </p:spPr>
        </p:sp>
        <p:sp>
          <p:nvSpPr>
            <p:cNvPr name="TextBox 4" id="4"/>
            <p:cNvSpPr txBox="true"/>
            <p:nvPr/>
          </p:nvSpPr>
          <p:spPr>
            <a:xfrm>
              <a:off x="0" y="-38100"/>
              <a:ext cx="788566"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rPr>
              <a:t>Querying</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2547061"/>
            <a:ext cx="14075362" cy="4547235"/>
          </a:xfrm>
          <a:prstGeom prst="rect">
            <a:avLst/>
          </a:prstGeom>
        </p:spPr>
        <p:txBody>
          <a:bodyPr anchor="t" rtlCol="false" tIns="0" lIns="0" bIns="0" rIns="0">
            <a:spAutoFit/>
          </a:bodyPr>
          <a:lstStyle/>
          <a:p>
            <a:pPr algn="just">
              <a:lnSpc>
                <a:spcPts val="3600"/>
              </a:lnSpc>
            </a:pPr>
            <a:r>
              <a:rPr lang="en-US" sz="2400">
                <a:solidFill>
                  <a:srgbClr val="051D40"/>
                </a:solidFill>
                <a:latin typeface="Open Sans Bold"/>
              </a:rPr>
              <a:t>Azure Cosmos DB NoSQL api uses SQL like syntax to retrive and manipulate data stored in the database. Here are some querying methods in Azure:</a:t>
            </a:r>
          </a:p>
          <a:p>
            <a:pPr algn="just" marL="518160" indent="-259080" lvl="1">
              <a:lnSpc>
                <a:spcPts val="3600"/>
              </a:lnSpc>
              <a:buAutoNum type="arabicPeriod" startAt="1"/>
            </a:pPr>
            <a:r>
              <a:rPr lang="en-US" sz="2400">
                <a:solidFill>
                  <a:srgbClr val="051D40"/>
                </a:solidFill>
                <a:latin typeface="Open Sans Bold"/>
              </a:rPr>
              <a:t>Select : </a:t>
            </a:r>
            <a:r>
              <a:rPr lang="en-US" sz="2400">
                <a:solidFill>
                  <a:srgbClr val="051D40"/>
                </a:solidFill>
                <a:latin typeface="Open Sans Bold"/>
              </a:rPr>
              <a:t>"</a:t>
            </a:r>
            <a:r>
              <a:rPr lang="en-US" sz="2400">
                <a:solidFill>
                  <a:srgbClr val="145DA0"/>
                </a:solidFill>
                <a:latin typeface="Open Sans Bold"/>
              </a:rPr>
              <a:t>SELECT * from region r"</a:t>
            </a:r>
          </a:p>
          <a:p>
            <a:pPr algn="just" marL="518160" indent="-259080" lvl="1">
              <a:lnSpc>
                <a:spcPts val="3600"/>
              </a:lnSpc>
              <a:buAutoNum type="arabicPeriod" startAt="1"/>
            </a:pPr>
            <a:r>
              <a:rPr lang="en-US" sz="2400">
                <a:solidFill>
                  <a:srgbClr val="000000"/>
                </a:solidFill>
                <a:latin typeface="Open Sans Bold"/>
              </a:rPr>
              <a:t>Filtering with Where : </a:t>
            </a:r>
            <a:r>
              <a:rPr lang="en-US" sz="2400">
                <a:solidFill>
                  <a:srgbClr val="145DA0"/>
                </a:solidFill>
                <a:latin typeface="Open Sans Bold"/>
              </a:rPr>
              <a:t>"SELECT * from states s WHERE s.country_name = 'United States'"</a:t>
            </a:r>
          </a:p>
          <a:p>
            <a:pPr algn="just" marL="518160" indent="-259080" lvl="1">
              <a:lnSpc>
                <a:spcPts val="3600"/>
              </a:lnSpc>
              <a:buAutoNum type="arabicPeriod" startAt="1"/>
            </a:pPr>
            <a:r>
              <a:rPr lang="en-US" sz="2400">
                <a:solidFill>
                  <a:srgbClr val="051D40"/>
                </a:solidFill>
                <a:latin typeface="Open Sans Bold"/>
              </a:rPr>
              <a:t>Ordering results : </a:t>
            </a:r>
            <a:r>
              <a:rPr lang="en-US" sz="2400">
                <a:solidFill>
                  <a:srgbClr val="145DA0"/>
                </a:solidFill>
                <a:latin typeface="Open Sans Bold"/>
              </a:rPr>
              <a:t>“SELECT * FROM city c ORDER BY c.name ASC”</a:t>
            </a:r>
          </a:p>
          <a:p>
            <a:pPr algn="just" marL="518160" indent="-259080" lvl="1">
              <a:lnSpc>
                <a:spcPts val="3600"/>
              </a:lnSpc>
              <a:buAutoNum type="arabicPeriod" startAt="1"/>
            </a:pPr>
            <a:r>
              <a:rPr lang="en-US" sz="2400">
                <a:solidFill>
                  <a:srgbClr val="000000"/>
                </a:solidFill>
                <a:latin typeface="Open Sans Bold"/>
              </a:rPr>
              <a:t>Limiting results : </a:t>
            </a:r>
            <a:r>
              <a:rPr lang="en-US" sz="2400">
                <a:solidFill>
                  <a:srgbClr val="145DA0"/>
                </a:solidFill>
                <a:latin typeface="Open Sans Bold"/>
              </a:rPr>
              <a:t>“SELECT TOP 5 * FROM country c“</a:t>
            </a:r>
          </a:p>
          <a:p>
            <a:pPr algn="just" marL="518160" indent="-259080" lvl="1">
              <a:lnSpc>
                <a:spcPts val="3600"/>
              </a:lnSpc>
              <a:buAutoNum type="arabicPeriod" startAt="1"/>
            </a:pPr>
            <a:r>
              <a:rPr lang="en-US" sz="2400">
                <a:solidFill>
                  <a:srgbClr val="051D40"/>
                </a:solidFill>
                <a:latin typeface="Open Sans Bold"/>
              </a:rPr>
              <a:t>Filtering Nested Properties: </a:t>
            </a:r>
            <a:r>
              <a:rPr lang="en-US" sz="2400">
                <a:solidFill>
                  <a:srgbClr val="145DA0"/>
                </a:solidFill>
                <a:latin typeface="Open Sans Bold"/>
              </a:rPr>
              <a:t>“SELECT * FROM country c WHERE c.city = 'New York'”</a:t>
            </a:r>
          </a:p>
          <a:p>
            <a:pPr algn="just" marL="518160" indent="-259080" lvl="1">
              <a:lnSpc>
                <a:spcPts val="3600"/>
              </a:lnSpc>
              <a:buAutoNum type="arabicPeriod" startAt="1"/>
            </a:pPr>
            <a:r>
              <a:rPr lang="en-US" sz="2400">
                <a:solidFill>
                  <a:srgbClr val="051D40"/>
                </a:solidFill>
                <a:latin typeface="Open Sans Bold"/>
              </a:rPr>
              <a:t>Aggregating Data: </a:t>
            </a:r>
            <a:r>
              <a:rPr lang="en-US" sz="2400">
                <a:solidFill>
                  <a:srgbClr val="145DA0"/>
                </a:solidFill>
                <a:latin typeface="Open Sans Bold"/>
              </a:rPr>
              <a:t>“SELECT COUNT(1) AS count FROM states s”</a:t>
            </a:r>
          </a:p>
          <a:p>
            <a:pPr algn="just">
              <a:lnSpc>
                <a:spcPts val="3600"/>
              </a:lnSpc>
            </a:pPr>
          </a:p>
          <a:p>
            <a:pPr algn="just">
              <a:lnSpc>
                <a:spcPts val="3600"/>
              </a:lnSpc>
            </a:pPr>
          </a:p>
        </p:txBody>
      </p:sp>
      <p:sp>
        <p:nvSpPr>
          <p:cNvPr name="Freeform 10" id="10"/>
          <p:cNvSpPr/>
          <p:nvPr/>
        </p:nvSpPr>
        <p:spPr>
          <a:xfrm flipH="false" flipV="false" rot="0">
            <a:off x="10628378" y="6747727"/>
            <a:ext cx="7085533" cy="3106840"/>
          </a:xfrm>
          <a:custGeom>
            <a:avLst/>
            <a:gdLst/>
            <a:ahLst/>
            <a:cxnLst/>
            <a:rect r="r" b="b" t="t" l="l"/>
            <a:pathLst>
              <a:path h="3106840" w="7085533">
                <a:moveTo>
                  <a:pt x="0" y="0"/>
                </a:moveTo>
                <a:lnTo>
                  <a:pt x="7085533" y="0"/>
                </a:lnTo>
                <a:lnTo>
                  <a:pt x="7085533" y="3106840"/>
                </a:lnTo>
                <a:lnTo>
                  <a:pt x="0" y="3106840"/>
                </a:lnTo>
                <a:lnTo>
                  <a:pt x="0" y="0"/>
                </a:lnTo>
                <a:close/>
              </a:path>
            </a:pathLst>
          </a:custGeom>
          <a:blipFill>
            <a:blip r:embed="rId2"/>
            <a:stretch>
              <a:fillRect l="0" t="0" r="0" b="0"/>
            </a:stretch>
          </a:blipFill>
        </p:spPr>
      </p:sp>
      <p:grpSp>
        <p:nvGrpSpPr>
          <p:cNvPr name="Group 11" id="11"/>
          <p:cNvGrpSpPr/>
          <p:nvPr/>
        </p:nvGrpSpPr>
        <p:grpSpPr>
          <a:xfrm rot="0">
            <a:off x="16284720" y="8301147"/>
            <a:ext cx="3521244" cy="35212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95820" y="-1782102"/>
            <a:ext cx="3564204" cy="35642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700679" y="7074186"/>
            <a:ext cx="5946973" cy="59469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207601" y="5016025"/>
            <a:ext cx="9606071" cy="4242275"/>
          </a:xfrm>
          <a:custGeom>
            <a:avLst/>
            <a:gdLst/>
            <a:ahLst/>
            <a:cxnLst/>
            <a:rect r="r" b="b" t="t" l="l"/>
            <a:pathLst>
              <a:path h="4242275" w="9606071">
                <a:moveTo>
                  <a:pt x="0" y="0"/>
                </a:moveTo>
                <a:lnTo>
                  <a:pt x="9606072" y="0"/>
                </a:lnTo>
                <a:lnTo>
                  <a:pt x="9606072" y="4242275"/>
                </a:lnTo>
                <a:lnTo>
                  <a:pt x="0" y="4242275"/>
                </a:lnTo>
                <a:lnTo>
                  <a:pt x="0" y="0"/>
                </a:lnTo>
                <a:close/>
              </a:path>
            </a:pathLst>
          </a:custGeom>
          <a:blipFill>
            <a:blip r:embed="rId2"/>
            <a:stretch>
              <a:fillRect l="0" t="0" r="0" b="0"/>
            </a:stretch>
          </a:blipFill>
        </p:spPr>
      </p:sp>
      <p:sp>
        <p:nvSpPr>
          <p:cNvPr name="TextBox 12" id="12"/>
          <p:cNvSpPr txBox="true"/>
          <p:nvPr/>
        </p:nvSpPr>
        <p:spPr>
          <a:xfrm rot="0">
            <a:off x="1028700" y="1961248"/>
            <a:ext cx="11963874" cy="2695575"/>
          </a:xfrm>
          <a:prstGeom prst="rect">
            <a:avLst/>
          </a:prstGeom>
        </p:spPr>
        <p:txBody>
          <a:bodyPr anchor="t" rtlCol="false" tIns="0" lIns="0" bIns="0" rIns="0">
            <a:spAutoFit/>
          </a:bodyPr>
          <a:lstStyle/>
          <a:p>
            <a:pPr algn="just">
              <a:lnSpc>
                <a:spcPts val="3600"/>
              </a:lnSpc>
            </a:pPr>
            <a:r>
              <a:rPr lang="en-US" sz="2400">
                <a:solidFill>
                  <a:srgbClr val="000000"/>
                </a:solidFill>
                <a:latin typeface="Open Sans Bold"/>
              </a:rPr>
              <a:t>Example Query:</a:t>
            </a:r>
          </a:p>
          <a:p>
            <a:pPr algn="just">
              <a:lnSpc>
                <a:spcPts val="3600"/>
              </a:lnSpc>
            </a:pPr>
          </a:p>
          <a:p>
            <a:pPr algn="just">
              <a:lnSpc>
                <a:spcPts val="3600"/>
              </a:lnSpc>
            </a:pPr>
            <a:r>
              <a:rPr lang="en-US" sz="2400">
                <a:solidFill>
                  <a:srgbClr val="000000"/>
                </a:solidFill>
                <a:latin typeface="Open Sans Bold"/>
              </a:rPr>
              <a:t>Query to get all states in India and sort them alphabetically</a:t>
            </a:r>
          </a:p>
          <a:p>
            <a:pPr algn="just">
              <a:lnSpc>
                <a:spcPts val="3600"/>
              </a:lnSpc>
            </a:pPr>
          </a:p>
          <a:p>
            <a:pPr algn="just">
              <a:lnSpc>
                <a:spcPts val="3600"/>
              </a:lnSpc>
            </a:pPr>
            <a:r>
              <a:rPr lang="en-US" sz="2400">
                <a:solidFill>
                  <a:srgbClr val="000000"/>
                </a:solidFill>
                <a:latin typeface="Open Sans Bold"/>
              </a:rPr>
              <a:t>'</a:t>
            </a:r>
            <a:r>
              <a:rPr lang="en-US" sz="2400">
                <a:solidFill>
                  <a:srgbClr val="145DA0"/>
                </a:solidFill>
                <a:latin typeface="Open Sans Bold"/>
              </a:rPr>
              <a:t>'' SELECT * from states s WHERE s.country_name = 'India' ORDER BY s.name '''</a:t>
            </a:r>
          </a:p>
          <a:p>
            <a:pPr algn="just">
              <a:lnSpc>
                <a:spcPts val="33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DAGDuwExzTY</dc:identifier>
  <dcterms:modified xsi:type="dcterms:W3CDTF">2011-08-01T06:04:30Z</dcterms:modified>
  <cp:revision>1</cp:revision>
  <dc:title>EMSE 6586 Final project</dc:title>
</cp:coreProperties>
</file>